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69" r:id="rId4"/>
    <p:sldId id="268" r:id="rId5"/>
    <p:sldId id="270" r:id="rId6"/>
    <p:sldId id="272" r:id="rId7"/>
    <p:sldId id="258" r:id="rId8"/>
    <p:sldId id="259" r:id="rId9"/>
    <p:sldId id="263" r:id="rId10"/>
    <p:sldId id="260" r:id="rId11"/>
    <p:sldId id="265" r:id="rId12"/>
    <p:sldId id="261" r:id="rId13"/>
    <p:sldId id="264" r:id="rId14"/>
    <p:sldId id="262" r:id="rId15"/>
    <p:sldId id="271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7C0292-2870-4991-80A5-9686DF5D12E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3115AF9-93FE-422C-8D32-2CBC2DBD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343400"/>
            <a:ext cx="7854696" cy="17526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Mehdi</a:t>
            </a:r>
            <a:r>
              <a:rPr lang="en-US" sz="2400" dirty="0" smtClean="0"/>
              <a:t> </a:t>
            </a:r>
            <a:r>
              <a:rPr lang="en-US" sz="2400" dirty="0" err="1" smtClean="0"/>
              <a:t>Sadi</a:t>
            </a:r>
            <a:r>
              <a:rPr lang="en-US" sz="2400" dirty="0" smtClean="0"/>
              <a:t>,     </a:t>
            </a:r>
            <a:r>
              <a:rPr lang="en-US" sz="2400" dirty="0" err="1" smtClean="0"/>
              <a:t>Italo</a:t>
            </a:r>
            <a:r>
              <a:rPr lang="en-US" sz="2400" dirty="0" smtClean="0"/>
              <a:t> </a:t>
            </a:r>
            <a:r>
              <a:rPr lang="en-US" sz="2400" dirty="0" err="1" smtClean="0"/>
              <a:t>Armenti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00200"/>
            <a:ext cx="7848600" cy="1317625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Design of a </a:t>
            </a:r>
            <a:r>
              <a:rPr lang="fr-CA" dirty="0" err="1" smtClean="0"/>
              <a:t>Near</a:t>
            </a:r>
            <a:r>
              <a:rPr lang="fr-CA" dirty="0" smtClean="0"/>
              <a:t> Threshold Low Power DLL for Multiphase Clock Generation and Frequency Multiplication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Counter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229600" cy="3124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8 bit binary up down counter with reset and hold options.</a:t>
            </a:r>
          </a:p>
          <a:p>
            <a:r>
              <a:rPr lang="en-US" sz="2000" dirty="0" smtClean="0"/>
              <a:t>The counter is power and clock gated to reduce power when the clock phases are aligned.</a:t>
            </a:r>
          </a:p>
          <a:p>
            <a:r>
              <a:rPr lang="en-US" sz="2000" dirty="0" smtClean="0"/>
              <a:t>During Sleep mode the counting states are held in a latch.</a:t>
            </a: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21314" t="17094" r="16506" b="11966"/>
          <a:stretch>
            <a:fillRect/>
          </a:stretch>
        </p:blipFill>
        <p:spPr bwMode="auto">
          <a:xfrm>
            <a:off x="0" y="2971800"/>
            <a:ext cx="5257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86400" y="5181600"/>
            <a:ext cx="3657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Power without gating = 9.1uW</a:t>
            </a:r>
          </a:p>
          <a:p>
            <a:r>
              <a:rPr lang="en-US" sz="2000" dirty="0" smtClean="0"/>
              <a:t>Power with gating = 2.72 </a:t>
            </a:r>
            <a:r>
              <a:rPr lang="en-US" sz="2000" dirty="0" err="1" smtClean="0"/>
              <a:t>uW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200" b="1" dirty="0" smtClean="0"/>
              <a:t>70 % Power saved with gating</a:t>
            </a:r>
            <a:endParaRPr lang="en-US" sz="2200" b="1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4800600" y="4191000"/>
            <a:ext cx="1828800" cy="6096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29400" y="3962400"/>
            <a:ext cx="211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Gating Effect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04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Edge Combiner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990599"/>
          </a:xfrm>
        </p:spPr>
        <p:txBody>
          <a:bodyPr>
            <a:noAutofit/>
          </a:bodyPr>
          <a:lstStyle/>
          <a:p>
            <a:r>
              <a:rPr lang="en-US" sz="2000" dirty="0" smtClean="0"/>
              <a:t>XOR Gate Based Edge Combiner. Generates 4 times the reference frequency</a:t>
            </a:r>
          </a:p>
          <a:p>
            <a:r>
              <a:rPr lang="en-US" sz="2000" dirty="0" smtClean="0"/>
              <a:t>To ensure proper duty cycle the Devices in the critical path must be sized properly. Sizing also depends on operating frequency range. </a:t>
            </a: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10577" t="25071" r="9776" b="19088"/>
          <a:stretch>
            <a:fillRect/>
          </a:stretch>
        </p:blipFill>
        <p:spPr bwMode="auto">
          <a:xfrm>
            <a:off x="4419600" y="3581400"/>
            <a:ext cx="472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 l="35737" t="15100" r="12981" b="11111"/>
          <a:stretch>
            <a:fillRect/>
          </a:stretch>
        </p:blipFill>
        <p:spPr bwMode="auto">
          <a:xfrm>
            <a:off x="0" y="3532942"/>
            <a:ext cx="4305300" cy="286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704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Full Waveform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t="16868" r="980" b="11637"/>
          <a:stretch>
            <a:fillRect/>
          </a:stretch>
        </p:blipFill>
        <p:spPr bwMode="auto">
          <a:xfrm>
            <a:off x="228600" y="15240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Variation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828800"/>
          <a:ext cx="6324600" cy="3810000"/>
        </p:xfrm>
        <a:graphic>
          <a:graphicData uri="http://schemas.openxmlformats.org/drawingml/2006/table">
            <a:tbl>
              <a:tblPr/>
              <a:tblGrid>
                <a:gridCol w="1743179"/>
                <a:gridCol w="1743179"/>
                <a:gridCol w="2838242"/>
              </a:tblGrid>
              <a:tr h="952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Process Corner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Static Phase error (ps)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Lock in time at 200 MHz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TT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50 cycles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55 cycles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FS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50 cycles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SF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50  cycles (also  duty cycle mismatch)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FF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60 cycles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944562"/>
          </a:xfrm>
        </p:spPr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209800"/>
          <a:ext cx="6248400" cy="3240024"/>
        </p:xfrm>
        <a:graphic>
          <a:graphicData uri="http://schemas.openxmlformats.org/drawingml/2006/table">
            <a:tbl>
              <a:tblPr/>
              <a:tblGrid>
                <a:gridCol w="1249680"/>
                <a:gridCol w="1417320"/>
                <a:gridCol w="1082040"/>
                <a:gridCol w="1249680"/>
                <a:gridCol w="1249680"/>
              </a:tblGrid>
              <a:tr h="3474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This work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IEEE 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Tran 08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JSSC 09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VLSI Symp 07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Type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All Digital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Digital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Digital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Digital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Process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45nm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0.35 um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90nm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0.13um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Supply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0.7V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3.3V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1V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1.2V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Frequency  Range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Calibri"/>
                          <a:ea typeface="Calibri"/>
                          <a:cs typeface="Calibri"/>
                        </a:rPr>
                        <a:t>80 </a:t>
                      </a: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MHZ - </a:t>
                      </a:r>
                      <a:r>
                        <a:rPr lang="en-US" sz="1300" dirty="0" smtClean="0">
                          <a:latin typeface="Calibri"/>
                          <a:ea typeface="Calibri"/>
                          <a:cs typeface="Calibri"/>
                        </a:rPr>
                        <a:t>200MHz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4 -200MHz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2GHz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1.6GHz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Static Phase Error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55ps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alibri"/>
                        </a:rPr>
                        <a:t>     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Calibri"/>
                        </a:rPr>
                        <a:t>N/A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Calibri"/>
                        </a:rPr>
                        <a:t> N/A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Calibri"/>
                        </a:rPr>
                        <a:t> N/A</a:t>
                      </a:r>
                      <a:endParaRPr lang="en-US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Lock in time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alibri"/>
                        </a:rPr>
                        <a:t>Between 28 to 110 Cycles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16 cycles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Calibri"/>
                        </a:rPr>
                        <a:t> N/A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Calibri"/>
                        </a:rPr>
                        <a:t> N/A</a:t>
                      </a:r>
                      <a:endParaRPr lang="en-US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Power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120uW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17mW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7mW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Calibri"/>
                        </a:rPr>
                        <a:t>6mW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3276600"/>
          </a:xfrm>
        </p:spPr>
        <p:txBody>
          <a:bodyPr/>
          <a:lstStyle/>
          <a:p>
            <a:r>
              <a:rPr lang="en-US" dirty="0" smtClean="0"/>
              <a:t>We have designed a ultra low power all digital DLL operating at 80 -200MHz  with 0.7V supply and 120uW.</a:t>
            </a:r>
          </a:p>
          <a:p>
            <a:endParaRPr lang="en-US" dirty="0" smtClean="0"/>
          </a:p>
          <a:p>
            <a:r>
              <a:rPr lang="en-US" dirty="0" smtClean="0"/>
              <a:t>The DLL can be scaled down to operate at further low voltage by adjusting the critical path device widths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29000" y="2895600"/>
            <a:ext cx="2286000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Thank  You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A" dirty="0" smtClean="0"/>
              <a:t>Introduction and Motivation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Background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Our Works and simulations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Conclusions and Future Works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780288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332037"/>
            <a:ext cx="8229600" cy="3840163"/>
          </a:xfrm>
        </p:spPr>
        <p:txBody>
          <a:bodyPr>
            <a:normAutofit/>
          </a:bodyPr>
          <a:lstStyle/>
          <a:p>
            <a:r>
              <a:rPr lang="en-US" dirty="0" smtClean="0"/>
              <a:t>Delay Locked Loops (DLL) are extensively used for multiphase clock generation in </a:t>
            </a:r>
            <a:r>
              <a:rPr lang="en-US" dirty="0" err="1" smtClean="0"/>
              <a:t>SoC</a:t>
            </a:r>
            <a:r>
              <a:rPr lang="en-US" dirty="0" smtClean="0"/>
              <a:t> and in clock and data recovery circuits.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DLL`s counterpart Phase Locked Loops(PLL) suffer from instability due to PVT variation and noise.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Very few researchers have looked into the effect  of voltage scaling on DLL performance 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Design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   Design  challenges when voltage supply is scaled down</a:t>
            </a:r>
          </a:p>
          <a:p>
            <a:pPr>
              <a:buNone/>
            </a:pPr>
            <a:endParaRPr lang="en-US" sz="2800" dirty="0" smtClean="0"/>
          </a:p>
          <a:p>
            <a:pPr lvl="1"/>
            <a:r>
              <a:rPr lang="en-US" dirty="0" smtClean="0"/>
              <a:t>Appropriate device sizes in the critical path,</a:t>
            </a:r>
          </a:p>
          <a:p>
            <a:pPr lvl="1"/>
            <a:r>
              <a:rPr lang="en-US" dirty="0" smtClean="0"/>
              <a:t> Ensuring correct duty cycle at output frequency. </a:t>
            </a:r>
          </a:p>
          <a:p>
            <a:pPr lvl="1"/>
            <a:r>
              <a:rPr lang="en-US" dirty="0" smtClean="0"/>
              <a:t> Keeping static phase error within bounds.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704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Background </a:t>
            </a:r>
            <a:r>
              <a:rPr lang="en-US" sz="1600" dirty="0" smtClean="0"/>
              <a:t>(</a:t>
            </a:r>
            <a:r>
              <a:rPr lang="en-US" sz="1600" dirty="0" err="1" smtClean="0"/>
              <a:t>Mesgardazeh</a:t>
            </a:r>
            <a:r>
              <a:rPr lang="en-US" sz="1600" dirty="0" smtClean="0"/>
              <a:t> et. al)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953000"/>
            <a:ext cx="8229600" cy="1477963"/>
          </a:xfrm>
        </p:spPr>
        <p:txBody>
          <a:bodyPr/>
          <a:lstStyle/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Possible to redesign  with reduced components but same performance at operating frequency.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t="7143" r="3426"/>
          <a:stretch>
            <a:fillRect/>
          </a:stretch>
        </p:blipFill>
        <p:spPr bwMode="auto">
          <a:xfrm>
            <a:off x="609600" y="1828800"/>
            <a:ext cx="50292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67818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Block diagram</a:t>
            </a:r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 t="6053" r="1176"/>
          <a:stretch>
            <a:fillRect/>
          </a:stretch>
        </p:blipFill>
        <p:spPr bwMode="auto">
          <a:xfrm>
            <a:off x="1371600" y="1905000"/>
            <a:ext cx="6400800" cy="473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60960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Phase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4572000" cy="1828800"/>
          </a:xfrm>
        </p:spPr>
        <p:txBody>
          <a:bodyPr>
            <a:normAutofit/>
          </a:bodyPr>
          <a:lstStyle/>
          <a:p>
            <a:pPr algn="just"/>
            <a:r>
              <a:rPr lang="en-US" sz="1900" b="1" dirty="0" smtClean="0"/>
              <a:t>C2MOS DFF with Reset option.</a:t>
            </a:r>
          </a:p>
          <a:p>
            <a:pPr algn="just"/>
            <a:r>
              <a:rPr lang="en-US" sz="1900" b="1" dirty="0" smtClean="0"/>
              <a:t>Critical path devices are sized to ensure faster charging and discharging at the desired frequency range.</a:t>
            </a:r>
            <a:endParaRPr lang="en-US" sz="1900" dirty="0" smtClean="0"/>
          </a:p>
          <a:p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l="13679" t="23632" r="16341" b="13850"/>
          <a:stretch>
            <a:fillRect/>
          </a:stretch>
        </p:blipFill>
        <p:spPr bwMode="auto">
          <a:xfrm>
            <a:off x="4038600" y="3962400"/>
            <a:ext cx="5105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4600575" y="1066800"/>
          <a:ext cx="4543425" cy="2743200"/>
        </p:xfrm>
        <a:graphic>
          <a:graphicData uri="http://schemas.openxmlformats.org/presentationml/2006/ole">
            <p:oleObj spid="_x0000_s5121" name="Visio" r:id="rId4" imgW="6265058" imgH="3562583" progId="Visio.Drawing.11">
              <p:embed/>
            </p:oleObj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4419598"/>
          <a:ext cx="3581400" cy="1828800"/>
        </p:xfrm>
        <a:graphic>
          <a:graphicData uri="http://schemas.openxmlformats.org/drawingml/2006/table">
            <a:tbl>
              <a:tblPr/>
              <a:tblGrid>
                <a:gridCol w="1193800"/>
                <a:gridCol w="1193800"/>
                <a:gridCol w="1193800"/>
              </a:tblGrid>
              <a:tr h="5114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Freq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Minimum Resolution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Power(</a:t>
                      </a:r>
                      <a:r>
                        <a:rPr lang="en-US" sz="1100" b="1" dirty="0" err="1" smtClean="0">
                          <a:latin typeface="Calibri"/>
                          <a:ea typeface="Calibri"/>
                          <a:cs typeface="Times New Roman"/>
                        </a:rPr>
                        <a:t>uW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1GHz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45p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700M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55p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39.88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500M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55p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39.63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200M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55p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39.63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100M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55p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39.62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Delay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638800"/>
            <a:ext cx="6096000" cy="7620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Binary weighted switched capacitors control the delay per stage.</a:t>
            </a:r>
          </a:p>
          <a:p>
            <a:endParaRPr 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1066800"/>
          <a:ext cx="8458201" cy="828675"/>
        </p:xfrm>
        <a:graphic>
          <a:graphicData uri="http://schemas.openxmlformats.org/presentationml/2006/ole">
            <p:oleObj spid="_x0000_s1027" name="Visio" r:id="rId3" imgW="10175151" imgH="898609" progId="Visio.Drawing.11">
              <p:embed/>
            </p:oleObj>
          </a:graphicData>
        </a:graphic>
      </p:graphicFrame>
      <p:pic>
        <p:nvPicPr>
          <p:cNvPr id="7" name="Picture 6"/>
          <p:cNvPicPr/>
          <p:nvPr/>
        </p:nvPicPr>
        <p:blipFill>
          <a:blip r:embed="rId4" cstate="print"/>
          <a:srcRect t="31054" r="8494" b="15954"/>
          <a:stretch>
            <a:fillRect/>
          </a:stretch>
        </p:blipFill>
        <p:spPr bwMode="auto">
          <a:xfrm>
            <a:off x="0" y="2895600"/>
            <a:ext cx="5562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2438400" y="1905000"/>
            <a:ext cx="3124200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</p:cxn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rot="10800000" flipV="1">
            <a:off x="0" y="1828800"/>
            <a:ext cx="1524000" cy="11049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</p:cxn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019800" y="2209800"/>
          <a:ext cx="2924175" cy="1257300"/>
        </p:xfrm>
        <a:graphic>
          <a:graphicData uri="http://schemas.openxmlformats.org/presentationml/2006/ole">
            <p:oleObj spid="_x0000_s1031" name="Visio" r:id="rId5" imgW="3856645" imgH="1654693" progId="Visio.Drawing.11">
              <p:embed/>
            </p:oleObj>
          </a:graphicData>
        </a:graphic>
      </p:graphicFrame>
      <p:pic>
        <p:nvPicPr>
          <p:cNvPr id="22" name="Picture 21"/>
          <p:cNvPicPr/>
          <p:nvPr/>
        </p:nvPicPr>
        <p:blipFill>
          <a:blip r:embed="rId6" cstate="print"/>
          <a:srcRect t="5508" r="6830"/>
          <a:stretch>
            <a:fillRect/>
          </a:stretch>
        </p:blipFill>
        <p:spPr bwMode="auto">
          <a:xfrm>
            <a:off x="5943600" y="4114800"/>
            <a:ext cx="32004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Delay Line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1569720"/>
          </a:xfrm>
        </p:spPr>
        <p:txBody>
          <a:bodyPr/>
          <a:lstStyle/>
          <a:p>
            <a:r>
              <a:rPr lang="en-US" dirty="0" smtClean="0"/>
              <a:t>Delay per stage, </a:t>
            </a:r>
          </a:p>
          <a:p>
            <a:endParaRPr lang="en-US" dirty="0" smtClean="0"/>
          </a:p>
          <a:p>
            <a:r>
              <a:rPr lang="en-US" dirty="0" smtClean="0"/>
              <a:t>At lock in condition </a:t>
            </a:r>
            <a:endParaRPr lang="en-US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36058" t="30590" r="17070" b="10826"/>
          <a:stretch>
            <a:fillRect/>
          </a:stretch>
        </p:blipFill>
        <p:spPr bwMode="auto">
          <a:xfrm>
            <a:off x="304800" y="3352800"/>
            <a:ext cx="426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876800" y="3581400"/>
            <a:ext cx="4041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switching voltage should be adjusted at V</a:t>
            </a:r>
            <a:r>
              <a:rPr lang="en-US" sz="1200" dirty="0" smtClean="0"/>
              <a:t>DD</a:t>
            </a:r>
            <a:r>
              <a:rPr lang="en-US" dirty="0" smtClean="0"/>
              <a:t>/2 to avoid duty cycle error.</a:t>
            </a:r>
            <a:endParaRPr 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447800"/>
            <a:ext cx="1714500" cy="3429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**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2362200"/>
            <a:ext cx="28956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927</TotalTime>
  <Words>486</Words>
  <Application>Microsoft Office PowerPoint</Application>
  <PresentationFormat>On-screen Show (4:3)</PresentationFormat>
  <Paragraphs>132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Equity</vt:lpstr>
      <vt:lpstr>Visio</vt:lpstr>
      <vt:lpstr>Design of a Near Threshold Low Power DLL for Multiphase Clock Generation and Frequency Multiplication</vt:lpstr>
      <vt:lpstr>Outline</vt:lpstr>
      <vt:lpstr>Introduction and Motivation</vt:lpstr>
      <vt:lpstr>Design Challenges</vt:lpstr>
      <vt:lpstr>Background (Mesgardazeh et. al)</vt:lpstr>
      <vt:lpstr>Block diagram</vt:lpstr>
      <vt:lpstr>Phase Detector</vt:lpstr>
      <vt:lpstr>Delay Line</vt:lpstr>
      <vt:lpstr>Delay Line Design</vt:lpstr>
      <vt:lpstr>Counter</vt:lpstr>
      <vt:lpstr>Edge Combiner</vt:lpstr>
      <vt:lpstr>Full Waveform</vt:lpstr>
      <vt:lpstr>Process Variation</vt:lpstr>
      <vt:lpstr>Performance</vt:lpstr>
      <vt:lpstr>Conclusion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SADI</dc:creator>
  <cp:lastModifiedBy>SADI</cp:lastModifiedBy>
  <cp:revision>25</cp:revision>
  <dcterms:created xsi:type="dcterms:W3CDTF">2011-11-30T07:13:19Z</dcterms:created>
  <dcterms:modified xsi:type="dcterms:W3CDTF">2011-12-06T17:49:57Z</dcterms:modified>
</cp:coreProperties>
</file>